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7" r:id="rId4"/>
    <p:sldId id="264" r:id="rId5"/>
    <p:sldId id="263" r:id="rId6"/>
    <p:sldId id="262" r:id="rId7"/>
    <p:sldId id="257" r:id="rId8"/>
    <p:sldId id="261" r:id="rId9"/>
    <p:sldId id="259" r:id="rId10"/>
    <p:sldId id="260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83595" autoAdjust="0"/>
  </p:normalViewPr>
  <p:slideViewPr>
    <p:cSldViewPr snapToGrid="0">
      <p:cViewPr varScale="1">
        <p:scale>
          <a:sx n="91" d="100"/>
          <a:sy n="91" d="100"/>
        </p:scale>
        <p:origin x="1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CFE87-DF26-4246-8DC2-A8B259F91E55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C3432-CED4-47DD-8ED8-4EA6DA2569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72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Typowo implanty rekonstruujące ściany oczodołu projektuje się w oparciu o zwierciadlane odbicie ścian przeciwnego, nieuszkodzonego oczodołu. Ma to na celu uzyskanie równej objętości oczodołów co gwarantuje symetryczne ustawienie </a:t>
            </a:r>
            <a:r>
              <a:rPr lang="pl-PL" dirty="0" err="1"/>
              <a:t>galek</a:t>
            </a:r>
            <a:r>
              <a:rPr lang="pl-PL" dirty="0"/>
              <a:t> ocznych warunkujące prawidłowe widzenie i estetykę twarzy. Tymczasem u Pana Tomasza zarówno lewy jak i prawy oczodół uległy uszkodzeniu podczas wypadku. Zmusiło nas to do wykonania rekonstrukcji w oparciu o dostępne w literaturze naukowej dane </a:t>
            </a:r>
            <a:r>
              <a:rPr lang="pl-PL" dirty="0" err="1"/>
              <a:t>dotyczace</a:t>
            </a:r>
            <a:r>
              <a:rPr lang="pl-PL" dirty="0"/>
              <a:t> średniej objętości oczodołów. Ponadto obrażenia dotyczyły wielu ścian i brzegów oczodołów co implikowało wieloczęściowa konstrukcje implantów. Kolejnym wyzwaniem, już </a:t>
            </a:r>
            <a:r>
              <a:rPr lang="pl-PL" dirty="0" err="1"/>
              <a:t>srodoperacyjnym</a:t>
            </a:r>
            <a:r>
              <a:rPr lang="pl-PL" dirty="0"/>
              <a:t> była niezliczona ilość obcych ciał metalicznych w tkance podskórnej, które musiały być podczas zabiegu wprowadzenia implantów usunięte. Pan Tomasz wymaga jeszcze długotrwałej fizjoterapii, ale już dziś może cieszyć się z doskonałego efektu estetycznego i czynnościowego tego zabiegu. 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3432-CED4-47DD-8ED8-4EA6DA2569B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00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83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25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564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05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388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11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9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73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35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46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74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02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89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40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75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39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26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EBE98D-9A02-4069-9D1F-9E93246A94A0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7A497-985E-4A19-83E1-25E0F1C8B5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356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230372" y="128027"/>
            <a:ext cx="8690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Pan Tomasz jesienią 2019 roku doznał obrażeń w tragicznym wypadku podczas rozminowywania lasu w Kuźni Raciborskiej. Niewybuch z czasów II Wojny Światowej </a:t>
            </a:r>
            <a:r>
              <a:rPr lang="pl-PL" b="1" dirty="0"/>
              <a:t>eksplodował dosłownie prosto w jego twarz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Bezpośrednio po urazie okuliści usunęli </a:t>
            </a:r>
            <a:r>
              <a:rPr lang="pl-PL" b="1" dirty="0"/>
              <a:t>liczne ciała obce z gałek ocznych</a:t>
            </a:r>
            <a:r>
              <a:rPr lang="pl-PL" dirty="0"/>
              <a:t>, a chirurdzy plastyczni z siemianowickiej oparzeniówki zajęli się leczeniem </a:t>
            </a:r>
            <a:r>
              <a:rPr lang="pl-PL" b="1" dirty="0"/>
              <a:t>rozległych oparzeń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Miesiąc po wypadku chirurdzy szczękowo-twarzowi z Wojskowego Instytutu Medycznego przeprowadzili repozycje złamań twarzoczaszki.</a:t>
            </a:r>
          </a:p>
          <a:p>
            <a:endParaRPr lang="pl-PL" dirty="0"/>
          </a:p>
          <a:p>
            <a:r>
              <a:rPr lang="pl-PL" dirty="0"/>
              <a:t>Mimo tego wszystkiego Pan Tomasz wciąż zmagał się z </a:t>
            </a:r>
            <a:r>
              <a:rPr lang="pl-PL" b="1" dirty="0"/>
              <a:t>niedomykalnością powiek, asymetria twarzy i rozległym tatuażem pourazowym</a:t>
            </a:r>
            <a:r>
              <a:rPr lang="pl-PL" dirty="0"/>
              <a:t>. Ten ostatni problem rozwiązała seria zabiegów laseroterapii. Natomiast aby rozwiązać pozostałe zgłosił się do naszej kliniki. </a:t>
            </a:r>
          </a:p>
        </p:txBody>
      </p:sp>
    </p:spTree>
    <p:extLst>
      <p:ext uri="{BB962C8B-B14F-4D97-AF65-F5344CB8AC3E}">
        <p14:creationId xmlns:p14="http://schemas.microsoft.com/office/powerpoint/2010/main" val="388649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20" y="1229678"/>
            <a:ext cx="4804356" cy="419576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2312" y="604103"/>
            <a:ext cx="3350029" cy="2512522"/>
          </a:xfrm>
          <a:prstGeom prst="rect">
            <a:avLst/>
          </a:prstGeom>
        </p:spPr>
      </p:pic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2143EF99-FBE3-102C-264E-9AA78B91E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3961" y="1754149"/>
            <a:ext cx="4195763" cy="314682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7A69BF9-19E4-A3EE-0082-4AE9BDB82928}"/>
              </a:ext>
            </a:extLst>
          </p:cNvPr>
          <p:cNvSpPr txBox="1"/>
          <p:nvPr/>
        </p:nvSpPr>
        <p:spPr>
          <a:xfrm>
            <a:off x="8144256" y="5745480"/>
            <a:ext cx="3256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25.08.2022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5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4228" y="2645186"/>
            <a:ext cx="3351235" cy="32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43" y="250368"/>
            <a:ext cx="3288820" cy="151696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2" y="464047"/>
            <a:ext cx="3442348" cy="194101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6" y="1834883"/>
            <a:ext cx="4332679" cy="3282069"/>
          </a:xfrm>
          <a:prstGeom prst="rect">
            <a:avLst/>
          </a:prstGeom>
        </p:spPr>
      </p:pic>
      <p:sp>
        <p:nvSpPr>
          <p:cNvPr id="11" name="Owal 10"/>
          <p:cNvSpPr/>
          <p:nvPr/>
        </p:nvSpPr>
        <p:spPr>
          <a:xfrm>
            <a:off x="2726577" y="2003371"/>
            <a:ext cx="1562793" cy="9892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28575"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3640978" y="1155471"/>
            <a:ext cx="1845425" cy="1246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6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-1035" r="29568" b="1035"/>
          <a:stretch/>
        </p:blipFill>
        <p:spPr>
          <a:xfrm>
            <a:off x="207817" y="126769"/>
            <a:ext cx="4979325" cy="402450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0" t="20121" r="37121" b="17696"/>
          <a:stretch/>
        </p:blipFill>
        <p:spPr>
          <a:xfrm>
            <a:off x="8013469" y="731520"/>
            <a:ext cx="3649288" cy="4264430"/>
          </a:xfrm>
          <a:prstGeom prst="rect">
            <a:avLst/>
          </a:prstGeom>
        </p:spPr>
      </p:pic>
      <p:sp>
        <p:nvSpPr>
          <p:cNvPr id="6" name="Strzałka w dół 5"/>
          <p:cNvSpPr/>
          <p:nvPr/>
        </p:nvSpPr>
        <p:spPr>
          <a:xfrm>
            <a:off x="10191404" y="2036619"/>
            <a:ext cx="290946" cy="498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 rot="10800000">
            <a:off x="10273236" y="2997901"/>
            <a:ext cx="145473" cy="349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9263337" y="2911547"/>
            <a:ext cx="1347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olny kształt 11"/>
          <p:cNvSpPr/>
          <p:nvPr/>
        </p:nvSpPr>
        <p:spPr>
          <a:xfrm>
            <a:off x="9203765" y="2675787"/>
            <a:ext cx="597647" cy="258660"/>
          </a:xfrm>
          <a:custGeom>
            <a:avLst/>
            <a:gdLst>
              <a:gd name="connsiteX0" fmla="*/ 0 w 597647"/>
              <a:gd name="connsiteY0" fmla="*/ 37531 h 258660"/>
              <a:gd name="connsiteX1" fmla="*/ 209176 w 597647"/>
              <a:gd name="connsiteY1" fmla="*/ 1672 h 258660"/>
              <a:gd name="connsiteX2" fmla="*/ 478117 w 597647"/>
              <a:gd name="connsiteY2" fmla="*/ 85342 h 258660"/>
              <a:gd name="connsiteX3" fmla="*/ 597647 w 597647"/>
              <a:gd name="connsiteY3" fmla="*/ 258660 h 258660"/>
              <a:gd name="connsiteX4" fmla="*/ 597647 w 597647"/>
              <a:gd name="connsiteY4" fmla="*/ 258660 h 25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647" h="258660">
                <a:moveTo>
                  <a:pt x="0" y="37531"/>
                </a:moveTo>
                <a:cubicBezTo>
                  <a:pt x="64745" y="15617"/>
                  <a:pt x="129490" y="-6297"/>
                  <a:pt x="209176" y="1672"/>
                </a:cubicBezTo>
                <a:cubicBezTo>
                  <a:pt x="288862" y="9640"/>
                  <a:pt x="413372" y="42511"/>
                  <a:pt x="478117" y="85342"/>
                </a:cubicBezTo>
                <a:cubicBezTo>
                  <a:pt x="542862" y="128173"/>
                  <a:pt x="597647" y="258660"/>
                  <a:pt x="597647" y="258660"/>
                </a:cubicBezTo>
                <a:lnTo>
                  <a:pt x="597647" y="258660"/>
                </a:lnTo>
              </a:path>
            </a:pathLst>
          </a:custGeom>
          <a:noFill/>
          <a:ln>
            <a:solidFill>
              <a:srgbClr val="00B05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10092458" y="2622830"/>
            <a:ext cx="628180" cy="359429"/>
          </a:xfrm>
          <a:custGeom>
            <a:avLst/>
            <a:gdLst>
              <a:gd name="connsiteX0" fmla="*/ 1801 w 628180"/>
              <a:gd name="connsiteY0" fmla="*/ 359429 h 359429"/>
              <a:gd name="connsiteX1" fmla="*/ 25707 w 628180"/>
              <a:gd name="connsiteY1" fmla="*/ 162205 h 359429"/>
              <a:gd name="connsiteX2" fmla="*/ 181095 w 628180"/>
              <a:gd name="connsiteY2" fmla="*/ 48652 h 359429"/>
              <a:gd name="connsiteX3" fmla="*/ 240860 w 628180"/>
              <a:gd name="connsiteY3" fmla="*/ 841 h 359429"/>
              <a:gd name="connsiteX4" fmla="*/ 426130 w 628180"/>
              <a:gd name="connsiteY4" fmla="*/ 84511 h 359429"/>
              <a:gd name="connsiteX5" fmla="*/ 617377 w 628180"/>
              <a:gd name="connsiteY5" fmla="*/ 120370 h 359429"/>
              <a:gd name="connsiteX6" fmla="*/ 587495 w 628180"/>
              <a:gd name="connsiteY6" fmla="*/ 120370 h 3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180" h="359429">
                <a:moveTo>
                  <a:pt x="1801" y="359429"/>
                </a:moveTo>
                <a:cubicBezTo>
                  <a:pt x="-1187" y="286715"/>
                  <a:pt x="-4175" y="214001"/>
                  <a:pt x="25707" y="162205"/>
                </a:cubicBezTo>
                <a:cubicBezTo>
                  <a:pt x="55589" y="110409"/>
                  <a:pt x="145236" y="75546"/>
                  <a:pt x="181095" y="48652"/>
                </a:cubicBezTo>
                <a:cubicBezTo>
                  <a:pt x="216954" y="21758"/>
                  <a:pt x="200021" y="-5136"/>
                  <a:pt x="240860" y="841"/>
                </a:cubicBezTo>
                <a:cubicBezTo>
                  <a:pt x="281699" y="6818"/>
                  <a:pt x="363377" y="64590"/>
                  <a:pt x="426130" y="84511"/>
                </a:cubicBezTo>
                <a:cubicBezTo>
                  <a:pt x="488883" y="104432"/>
                  <a:pt x="590483" y="114393"/>
                  <a:pt x="617377" y="120370"/>
                </a:cubicBezTo>
                <a:cubicBezTo>
                  <a:pt x="644271" y="126346"/>
                  <a:pt x="615883" y="123358"/>
                  <a:pt x="587495" y="1203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2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FE1824C-250D-EE9E-3E96-4EBB188C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1843088"/>
            <a:ext cx="6457949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0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637" y="153713"/>
            <a:ext cx="98173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Przywrócenie estetyki i prawidłowej czynności aparatu ochronnego oka wymagało zastosowania indywidualnie zaprojektowanych i wytworzonych implantów (PSI – </a:t>
            </a:r>
            <a:r>
              <a:rPr lang="pl-PL" dirty="0" err="1"/>
              <a:t>Patient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Implant). </a:t>
            </a:r>
          </a:p>
          <a:p>
            <a:endParaRPr lang="pl-PL" dirty="0"/>
          </a:p>
          <a:p>
            <a:r>
              <a:rPr lang="pl-PL" dirty="0"/>
              <a:t>Wiązało się to jednak z </a:t>
            </a:r>
            <a:r>
              <a:rPr lang="pl-PL" b="1" dirty="0"/>
              <a:t>kilkoma utrudnieniami</a:t>
            </a:r>
            <a:r>
              <a:rPr lang="pl-PL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dirty="0"/>
              <a:t>Uraz obustronny – niemożliwe użycie lustrzanego odbicia w fazie projektu</a:t>
            </a:r>
          </a:p>
          <a:p>
            <a:pPr marL="285750" indent="-285750">
              <a:buFontTx/>
              <a:buChar char="-"/>
            </a:pPr>
            <a:r>
              <a:rPr lang="pl-PL" dirty="0"/>
              <a:t>Średnie objętości oczodołu w populacji</a:t>
            </a:r>
          </a:p>
          <a:p>
            <a:pPr marL="285750" indent="-285750">
              <a:buFontTx/>
              <a:buChar char="-"/>
            </a:pPr>
            <a:r>
              <a:rPr lang="pl-PL" dirty="0"/>
              <a:t>obrażenia wielu ścian i brzegów oczodołów - wieloczęściowa konstrukcja implantów</a:t>
            </a:r>
          </a:p>
          <a:p>
            <a:pPr marL="285750" indent="-285750">
              <a:buFontTx/>
              <a:buChar char="-"/>
            </a:pPr>
            <a:r>
              <a:rPr lang="pl-PL" dirty="0"/>
              <a:t>niezliczona ilość obcych ciał metalicznych</a:t>
            </a:r>
            <a:br>
              <a:rPr lang="pl-PL" dirty="0"/>
            </a:b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1D256E0-5CDF-F0BD-7B1E-26B5644F2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87" y="2425859"/>
            <a:ext cx="6840786" cy="48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45" y="0"/>
            <a:ext cx="7451625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53180" y="0"/>
            <a:ext cx="3158836" cy="236912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C28056E-4784-B029-4C7C-7F40AD4388BC}"/>
              </a:ext>
            </a:extLst>
          </p:cNvPr>
          <p:cNvSpPr txBox="1"/>
          <p:nvPr/>
        </p:nvSpPr>
        <p:spPr>
          <a:xfrm>
            <a:off x="8144256" y="5745480"/>
            <a:ext cx="3256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25.08.2022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1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07" y="2070825"/>
            <a:ext cx="4195763" cy="314682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05" y="291131"/>
            <a:ext cx="3559842" cy="323365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1964" y="2112657"/>
            <a:ext cx="3399905" cy="254992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D521B2D-3D99-3554-3A33-22F455586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24" y="3005600"/>
            <a:ext cx="5887733" cy="416394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260F36F-8AAD-258C-CFC4-BFEF4EB4D476}"/>
              </a:ext>
            </a:extLst>
          </p:cNvPr>
          <p:cNvSpPr txBox="1"/>
          <p:nvPr/>
        </p:nvSpPr>
        <p:spPr>
          <a:xfrm>
            <a:off x="8144256" y="5745480"/>
            <a:ext cx="3256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25.08.2022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9" y="248777"/>
            <a:ext cx="3758581" cy="262006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14" y="248777"/>
            <a:ext cx="3348559" cy="255246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2" y="3327167"/>
            <a:ext cx="3754582" cy="281593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56" y="2071901"/>
            <a:ext cx="3152161" cy="326265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B83C018-D8AE-2454-D6B0-2EB176B94D76}"/>
              </a:ext>
            </a:extLst>
          </p:cNvPr>
          <p:cNvSpPr txBox="1"/>
          <p:nvPr/>
        </p:nvSpPr>
        <p:spPr>
          <a:xfrm>
            <a:off x="8144256" y="5745480"/>
            <a:ext cx="3256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25.08.2022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1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4" y="176191"/>
            <a:ext cx="3102657" cy="33541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04" y="176191"/>
            <a:ext cx="2597207" cy="308949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44" y="176191"/>
            <a:ext cx="3149934" cy="30894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3095" y="3657427"/>
            <a:ext cx="3133898" cy="23504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EB5D6DC-50E6-87BC-EEB0-B26B3E09ABE1}"/>
              </a:ext>
            </a:extLst>
          </p:cNvPr>
          <p:cNvSpPr txBox="1"/>
          <p:nvPr/>
        </p:nvSpPr>
        <p:spPr>
          <a:xfrm>
            <a:off x="8144256" y="5745480"/>
            <a:ext cx="3256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25.08.2022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1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2" y="423343"/>
            <a:ext cx="3546062" cy="28640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94" y="3287380"/>
            <a:ext cx="4231757" cy="24106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94" y="423343"/>
            <a:ext cx="4231757" cy="268100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E2A3C48-3EC6-3573-AC39-5C73FA734791}"/>
              </a:ext>
            </a:extLst>
          </p:cNvPr>
          <p:cNvSpPr txBox="1"/>
          <p:nvPr/>
        </p:nvSpPr>
        <p:spPr>
          <a:xfrm>
            <a:off x="8144256" y="5745480"/>
            <a:ext cx="3256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25.08.2022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99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478</TotalTime>
  <Words>306</Words>
  <Application>Microsoft Macintosh PowerPoint</Application>
  <PresentationFormat>Panoramiczny</PresentationFormat>
  <Paragraphs>22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Jon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Michał Bąk</cp:lastModifiedBy>
  <cp:revision>11</cp:revision>
  <dcterms:created xsi:type="dcterms:W3CDTF">2022-11-15T08:06:42Z</dcterms:created>
  <dcterms:modified xsi:type="dcterms:W3CDTF">2022-11-30T10:09:13Z</dcterms:modified>
</cp:coreProperties>
</file>